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Support Level</c:v>
                </c:pt>
              </c:strCache>
            </c:strRef>
          </c:tx>
          <c:spPr>
            <a:solidFill>
              <a:srgbClr val="D4A84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2C3E5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Ag Preservation</c:v>
                  </c:pt>
                  <c:pt idx="1">
                    <c:v>Oppose Large Energy</c:v>
                  </c:pt>
                  <c:pt idx="2">
                    <c:v>BESS Safety Concern</c:v>
                  </c:pt>
                  <c:pt idx="3">
                    <c:v>Full Notification</c:v>
                  </c:pt>
                  <c:pt idx="4">
                    <c:v>Decommission Bond</c:v>
                  </c:pt>
                  <c:pt idx="5">
                    <c:v>Rules Not Strict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93.8</c:v>
                </c:pt>
                <c:pt idx="1">
                  <c:v>93.7</c:v>
                </c:pt>
                <c:pt idx="2">
                  <c:v>92.3</c:v>
                </c:pt>
                <c:pt idx="3">
                  <c:v>90.8</c:v>
                </c:pt>
                <c:pt idx="4">
                  <c:v>90.8</c:v>
                </c:pt>
                <c:pt idx="5">
                  <c:v>80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2C3E5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C3E5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CF0F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C3E5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FIGHT FOR JEROME COUNTY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21031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 17-Document Citizen Reform Package is Challenging Idaho's Energy Gold Rush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Jeff Pierson | Confidential Solutions LLC | March 2026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0" y="4777740"/>
            <a:ext cx="9144000" cy="365760"/>
          </a:xfrm>
          <a:prstGeom prst="rect">
            <a:avLst/>
          </a:prstGeom>
          <a:solidFill>
            <a:srgbClr val="D4A843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PROTECTIONS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005840"/>
            <a:ext cx="265176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1887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BESS Ban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160020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Battery systems banned in all agricultural zones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383280" y="1005840"/>
            <a:ext cx="265176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520440" y="11887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Center Definition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520440" y="160020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Facilities ≥1MW or ≥100K gal/day water require full review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217920" y="1005840"/>
            <a:ext cx="265176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355080" y="11887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Decommissioning Bond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355080" y="160020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125% bond required for all major facilities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017520"/>
            <a:ext cx="265176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85800" y="32004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Notification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" y="361188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County-wide (Tier 2) or 25-mile radius (Tier 3)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383280" y="3017520"/>
            <a:ext cx="265176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520440" y="32004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CSPM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20440" y="361188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County Siting Posture Metric — 100-pt policy framework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217920" y="3017520"/>
            <a:ext cx="265176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355080" y="32004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 Land Priority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355080" y="361188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I/II soils absolutely protected from development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NOTIFICATION: WHY IT MATTERS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118872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3258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Current Standard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192024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300-foot radius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74320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~13 neighbors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46320" y="13258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7AE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Jerome Reform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029200" y="192024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County-wide (Tier 2)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029200" y="274320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25-mile radius (Tier 3)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438912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Property rights include the right to know what's being built next door.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MAKES THIS DIFFERENT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097280"/>
            <a:ext cx="768096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2344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554480" y="1188720"/>
            <a:ext cx="6675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Doesn't just say 'no' — creates a practical tiered framework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" y="1874520"/>
            <a:ext cx="768096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01168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554480" y="1965960"/>
            <a:ext cx="6675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Small-scale projects proceed with minimal friction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2651760"/>
            <a:ext cx="768096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278892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554480" y="2743200"/>
            <a:ext cx="6675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facilities face scrutiny their impacts deserve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3429000"/>
            <a:ext cx="768096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56616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554480" y="3520440"/>
            <a:ext cx="6675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Backed by federal sources, peer-reviewed research, and constitutional case law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17-DOCUMENT PACKAGE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00584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Letter of Submittal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754880" y="100584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Document Package Guide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50876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Chapter 10 — Utilities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754880" y="150876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Chapter 11 — Energy Facilities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01168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Chapter 7 — Conditional Use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0" y="201168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Response to P&amp;Z Recommendations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251460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Property Rights &amp; Notification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754880" y="251460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Legal/Ethical Justification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Data Center Crisis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54880" y="301752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Water Resources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352044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 Community Survey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352044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12. Glossary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402336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13. Sources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754880" y="402336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14. Mailing List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48640" y="452628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15. Legal Framework &amp; Defensibility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754880" y="452628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16. Fiscal Impact &amp; Tax Revenue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502920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17. CSPM Framework Application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IDAHO HCR032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972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Idaho's 2026 Energy Sovereignty Resolution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1097280" y="1737360"/>
            <a:ext cx="69494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280160" y="1920240"/>
            <a:ext cx="6583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Local communities must retain the authority to regulate energy development within their boundaries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338328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reform package aligns with state legislative direction and reflects Idaho values.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question isn't whether the package is good enough.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question is whether Jerome County's leaders are willing to match the effort of the citizens they serve.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828800" y="2743200"/>
            <a:ext cx="5486400" cy="4572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3017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Jeff Pierson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3429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Solutions LLC | Jerome, Idaho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3749040"/>
            <a:ext cx="320040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57200" y="3931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ECF0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full 6-part blog series and documentation at the project repository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CRISIS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Shape 2"/>
          <p:cNvSpPr/>
          <p:nvPr/>
        </p:nvSpPr>
        <p:spPr>
          <a:xfrm>
            <a:off x="1371600" y="1280160"/>
            <a:ext cx="64008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371600" y="14630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93.7%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1371600" y="224028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residents oppose large-scale energy in agricultural zones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640080" y="3291840"/>
            <a:ext cx="7863840" cy="548640"/>
          </a:xfrm>
          <a:prstGeom prst="rect">
            <a:avLst/>
          </a:prstGeom>
          <a:solidFill>
            <a:srgbClr val="ECF0F1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338328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80%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2377440" y="33832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rules not strict enough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3931920"/>
            <a:ext cx="7863840" cy="548640"/>
          </a:xfrm>
          <a:prstGeom prst="rect">
            <a:avLst/>
          </a:prstGeom>
          <a:solidFill>
            <a:srgbClr val="ECF0F1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402336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90.8%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2377440" y="40233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 full notification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4572000"/>
            <a:ext cx="7863840" cy="548640"/>
          </a:xfrm>
          <a:prstGeom prst="rect">
            <a:avLst/>
          </a:prstGeom>
          <a:solidFill>
            <a:srgbClr val="ECF0F1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466344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92.3%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2377440" y="46634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concerned about BESS safety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AT STAKE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058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Magic Valley's Appeal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terrain perfect for solar and data centers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 agricultural land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Abundant water supply nearby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 power infrastructure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54880" y="1005840"/>
            <a:ext cx="393192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18872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Threat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4937760" y="1691640"/>
            <a:ext cx="35661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center developers optioning farmland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companies siting industrial facilities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Eastern Snake Plain Aquifer 75,300 acre-feet short annually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agricultural soils could be permanently lost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THREE-TIER SYSTEM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51560"/>
            <a:ext cx="2743200" cy="4572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1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508760"/>
            <a:ext cx="2743200" cy="3108960"/>
          </a:xfrm>
          <a:prstGeom prst="rect">
            <a:avLst/>
          </a:prstGeom>
          <a:solidFill>
            <a:srgbClr val="FFFFFF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691640"/>
            <a:ext cx="24688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≤50kW capacity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≤2 acres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review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Bumps to Tier 2 if Class I/II soil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83280" y="1051560"/>
            <a:ext cx="2743200" cy="4572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9" name="Text 7"/>
          <p:cNvSpPr/>
          <p:nvPr/>
        </p:nvSpPr>
        <p:spPr>
          <a:xfrm>
            <a:off x="338328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2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3383280" y="1508760"/>
            <a:ext cx="2743200" cy="3108960"/>
          </a:xfrm>
          <a:prstGeom prst="rect">
            <a:avLst/>
          </a:prstGeom>
          <a:solidFill>
            <a:srgbClr val="FFFFFF"/>
          </a:solidFill>
          <a:ln w="25400">
            <a:solidFill>
              <a:srgbClr val="D4A84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20440" y="1691640"/>
            <a:ext cx="24688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51kW–25MW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2–160 acres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CUP + notification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Class I/II soil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exceptions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309360" y="1051560"/>
            <a:ext cx="2743200" cy="4572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3" name="Text 11"/>
          <p:cNvSpPr/>
          <p:nvPr/>
        </p:nvSpPr>
        <p:spPr>
          <a:xfrm>
            <a:off x="630936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3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6309360" y="1508760"/>
            <a:ext cx="2743200" cy="3108960"/>
          </a:xfrm>
          <a:prstGeom prst="rect">
            <a:avLst/>
          </a:prstGeom>
          <a:solidFill>
            <a:srgbClr val="FFFFFF"/>
          </a:solidFill>
          <a:ln w="25400">
            <a:solidFill>
              <a:srgbClr val="C0392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691640"/>
            <a:ext cx="24688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&gt;25MW or &gt;160ac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CUP + EIS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125% bond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25-mile notification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ABSOLUTELY NO Class I/II soil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CLASS I/II SOIL PROTECTION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05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tiers prohibit development on Class I/II agricultural soil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914400" y="1828800"/>
            <a:ext cx="7315200" cy="640080"/>
          </a:xfrm>
          <a:prstGeom prst="rect">
            <a:avLst/>
          </a:prstGeom>
          <a:solidFill>
            <a:srgbClr val="FFFFFF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97280" y="1965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7AE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566160" y="19659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Bumps to Tier 2 review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14400" y="2606040"/>
            <a:ext cx="7315200" cy="640080"/>
          </a:xfrm>
          <a:prstGeom prst="rect">
            <a:avLst/>
          </a:prstGeom>
          <a:solidFill>
            <a:srgbClr val="FFFFFF"/>
          </a:solidFill>
          <a:ln w="25400">
            <a:solidFill>
              <a:srgbClr val="D4A84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97280" y="27432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566160" y="27432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PROHIBITED – no exceptions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914400" y="3383280"/>
            <a:ext cx="7315200" cy="640080"/>
          </a:xfrm>
          <a:prstGeom prst="rect">
            <a:avLst/>
          </a:prstGeom>
          <a:solidFill>
            <a:srgbClr val="FFFFFF"/>
          </a:solidFill>
          <a:ln w="254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97280" y="3520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566160" y="3520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ABSOLUTELY PROHIBITED – no override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14400" y="406908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are Idaho's most productive soils. Once converted, they cannot be restored.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WATER CRISIS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Shape 2"/>
          <p:cNvSpPr/>
          <p:nvPr/>
        </p:nvSpPr>
        <p:spPr>
          <a:xfrm>
            <a:off x="1371600" y="1188720"/>
            <a:ext cx="640080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371600" y="132588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75,300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1371600" y="17830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acre-foot annual shortfall (ESPA)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560320"/>
            <a:ext cx="76809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centers consume 0.5–5 million gallons/day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HB 895 bans groundwater cooling after July 2026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Idaho Power needs 50–75% capacity increase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protection, remaining aquifer depletion accelerates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DATA CENTER BUBBLE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05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$700 Billion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AI infrastructure deployment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31520" y="2011680"/>
            <a:ext cx="7680960" cy="457200"/>
          </a:xfrm>
          <a:prstGeom prst="rect">
            <a:avLst/>
          </a:prstGeom>
          <a:solidFill>
            <a:srgbClr val="ECF0F1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0116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Exponential capital deployment without proven ROI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31520" y="2514600"/>
            <a:ext cx="768096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5146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Revenue uncertain; models still speculative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3017520"/>
            <a:ext cx="7680960" cy="457200"/>
          </a:xfrm>
          <a:prstGeom prst="rect">
            <a:avLst/>
          </a:prstGeom>
          <a:solidFill>
            <a:srgbClr val="ECF0F1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Industry already building excess capacity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31520" y="3520440"/>
            <a:ext cx="768096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35204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Pattern matching (everyone racing to build)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31520" y="4023360"/>
            <a:ext cx="7680960" cy="457200"/>
          </a:xfrm>
          <a:prstGeom prst="rect">
            <a:avLst/>
          </a:prstGeom>
          <a:solidFill>
            <a:srgbClr val="ECF0F1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40233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Costs externalized to communities and aquifers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731520" y="4526280"/>
            <a:ext cx="768096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45262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Stranded assets if bubble pops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31520" y="45720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bubble pops, communities are left with decommissioned industrial facilities and degraded farmland.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SURVEY RESULTS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457200" y="1097280"/>
          <a:ext cx="82296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0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IDAHO COUNTIES COMPARE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D4A843"/>
          </a:solidFill>
          <a:ln/>
        </p:spPr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3657600"/>
        </p:xfrm>
        <a:graphic>
          <a:graphicData uri="http://schemas.openxmlformats.org/drawingml/2006/table">
            <a:tbl>
              <a:tblPr/>
              <a:tblGrid>
                <a:gridCol w="1097280"/>
                <a:gridCol w="1188720"/>
                <a:gridCol w="1188720"/>
                <a:gridCol w="1188720"/>
                <a:gridCol w="1280160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County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Moratorium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Energy Ord.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 Protection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 Center Rules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Jerome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Twin Falls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Kootenai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Bannock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Gooding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Blaine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Jerome County Energy Ordinance Reform Package</dc:title>
  <dc:subject>PptxGenJS Presentation</dc:subject>
  <dc:creator>Jeff Pierson</dc:creator>
  <cp:lastModifiedBy>Jeff Pierson</cp:lastModifiedBy>
  <cp:revision>1</cp:revision>
  <dcterms:created xsi:type="dcterms:W3CDTF">2026-03-23T08:21:49Z</dcterms:created>
  <dcterms:modified xsi:type="dcterms:W3CDTF">2026-03-23T08:21:49Z</dcterms:modified>
</cp:coreProperties>
</file>